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582" r:id="rId1"/>
  </p:sldMasterIdLst>
  <p:notesMasterIdLst>
    <p:notesMasterId r:id="rId3"/>
  </p:notesMasterIdLst>
  <p:handoutMasterIdLst>
    <p:handoutMasterId r:id="rId4"/>
  </p:handoutMasterIdLst>
  <p:sldIdLst>
    <p:sldId id="715" r:id="rId2"/>
  </p:sldIdLst>
  <p:sldSz cx="9144000" cy="6858000" type="letter"/>
  <p:notesSz cx="7010400" cy="9372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orient="horz" pos="960">
          <p15:clr>
            <a:srgbClr val="A4A3A4"/>
          </p15:clr>
        </p15:guide>
        <p15:guide id="3" pos="2880">
          <p15:clr>
            <a:srgbClr val="A4A3A4"/>
          </p15:clr>
        </p15:guide>
        <p15:guide id="4" pos="3304">
          <p15:clr>
            <a:srgbClr val="A4A3A4"/>
          </p15:clr>
        </p15:guide>
        <p15:guide id="5" pos="53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2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ringer, Nicole" initials="SN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660C"/>
    <a:srgbClr val="EAE9ED"/>
    <a:srgbClr val="585858"/>
    <a:srgbClr val="18453B"/>
    <a:srgbClr val="99FF33"/>
    <a:srgbClr val="FFCC66"/>
    <a:srgbClr val="CC99FF"/>
    <a:srgbClr val="CC66FF"/>
    <a:srgbClr val="FF99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86131" autoAdjust="0"/>
  </p:normalViewPr>
  <p:slideViewPr>
    <p:cSldViewPr snapToGrid="0">
      <p:cViewPr varScale="1">
        <p:scale>
          <a:sx n="59" d="100"/>
          <a:sy n="59" d="100"/>
        </p:scale>
        <p:origin x="1614" y="42"/>
      </p:cViewPr>
      <p:guideLst>
        <p:guide orient="horz" pos="2496"/>
        <p:guide orient="horz" pos="960"/>
        <p:guide pos="2880"/>
        <p:guide pos="3304"/>
        <p:guide pos="5312"/>
      </p:guideLst>
    </p:cSldViewPr>
  </p:slideViewPr>
  <p:outlineViewPr>
    <p:cViewPr>
      <p:scale>
        <a:sx n="33" d="100"/>
        <a:sy n="33" d="100"/>
      </p:scale>
      <p:origin x="0" y="-34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4" d="100"/>
        <a:sy n="54" d="100"/>
      </p:scale>
      <p:origin x="0" y="-3084"/>
    </p:cViewPr>
  </p:sorterViewPr>
  <p:notesViewPr>
    <p:cSldViewPr snapToGrid="0">
      <p:cViewPr varScale="1">
        <p:scale>
          <a:sx n="84" d="100"/>
          <a:sy n="84" d="100"/>
        </p:scale>
        <p:origin x="3792" y="84"/>
      </p:cViewPr>
      <p:guideLst>
        <p:guide orient="horz" pos="2952"/>
        <p:guide pos="2208"/>
      </p:guideLst>
    </p:cSldViewPr>
  </p:notesViewPr>
  <p:gridSpacing cx="45720" cy="4572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5"/>
            <a:ext cx="3036218" cy="46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7" tIns="46794" rIns="93587" bIns="46794" numCol="1" anchor="t" anchorCtr="0" compatLnSpc="1">
            <a:prstTxWarp prst="textNoShape">
              <a:avLst/>
            </a:prstTxWarp>
          </a:bodyPr>
          <a:lstStyle>
            <a:lvl1pPr defTabSz="935216"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5"/>
            <a:ext cx="3036218" cy="46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7" tIns="46794" rIns="93587" bIns="46794" numCol="1" anchor="t" anchorCtr="0" compatLnSpc="1">
            <a:prstTxWarp prst="textNoShape">
              <a:avLst/>
            </a:prstTxWarp>
          </a:bodyPr>
          <a:lstStyle>
            <a:lvl1pPr algn="r" defTabSz="935216"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8902199"/>
            <a:ext cx="3289371" cy="468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7" tIns="46794" rIns="93587" bIns="46794" numCol="1" anchor="ctr" anchorCtr="0" compatLnSpc="1">
            <a:prstTxWarp prst="textNoShape">
              <a:avLst/>
            </a:prstTxWarp>
          </a:bodyPr>
          <a:lstStyle>
            <a:lvl1pPr defTabSz="934522">
              <a:defRPr sz="10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/>
              <a:t>Michigan State University Board of Trustees </a:t>
            </a: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902199"/>
            <a:ext cx="3036218" cy="468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7" tIns="46794" rIns="93587" bIns="46794" numCol="1" anchor="ctr" anchorCtr="0" compatLnSpc="1">
            <a:prstTxWarp prst="textNoShape">
              <a:avLst/>
            </a:prstTxWarp>
          </a:bodyPr>
          <a:lstStyle>
            <a:lvl1pPr algn="r" defTabSz="934522">
              <a:defRPr sz="10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E918C980-E22D-4C04-A162-9DCC149BE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4405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5"/>
            <a:ext cx="3036218" cy="46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7" tIns="46794" rIns="93587" bIns="46794" numCol="1" anchor="t" anchorCtr="0" compatLnSpc="1">
            <a:prstTxWarp prst="textNoShape">
              <a:avLst/>
            </a:prstTxWarp>
          </a:bodyPr>
          <a:lstStyle>
            <a:lvl1pPr defTabSz="935216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5"/>
            <a:ext cx="3036218" cy="46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7" tIns="46794" rIns="93587" bIns="46794" numCol="1" anchor="t" anchorCtr="0" compatLnSpc="1">
            <a:prstTxWarp prst="textNoShape">
              <a:avLst/>
            </a:prstTxWarp>
          </a:bodyPr>
          <a:lstStyle>
            <a:lvl1pPr algn="r" defTabSz="935216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701675"/>
            <a:ext cx="4689475" cy="3517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52713"/>
            <a:ext cx="5608320" cy="421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7" tIns="46794" rIns="93587" bIns="467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02199"/>
            <a:ext cx="3036218" cy="468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7" tIns="46794" rIns="93587" bIns="46794" numCol="1" anchor="b" anchorCtr="0" compatLnSpc="1">
            <a:prstTxWarp prst="textNoShape">
              <a:avLst/>
            </a:prstTxWarp>
          </a:bodyPr>
          <a:lstStyle>
            <a:lvl1pPr defTabSz="934522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© Michigan State University Board of Trustees </a:t>
            </a:r>
            <a:endParaRPr lang="en-US" dirty="0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902199"/>
            <a:ext cx="3036218" cy="468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7" tIns="46794" rIns="93587" bIns="46794" numCol="1" anchor="b" anchorCtr="0" compatLnSpc="1">
            <a:prstTxWarp prst="textNoShape">
              <a:avLst/>
            </a:prstTxWarp>
          </a:bodyPr>
          <a:lstStyle>
            <a:lvl1pPr algn="r" defTabSz="934522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8DC26D13-B4F5-4FD4-A7F0-D0B5131E1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67228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Logo for Michigan State University | University Outreach and Engagement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76200"/>
            <a:ext cx="4156365" cy="755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1219200"/>
            <a:ext cx="7772400" cy="2346960"/>
          </a:xfrm>
        </p:spPr>
        <p:txBody>
          <a:bodyPr anchor="b" anchorCtr="0"/>
          <a:lstStyle>
            <a:lvl1pPr>
              <a:lnSpc>
                <a:spcPct val="90000"/>
              </a:lnSpc>
              <a:defRPr sz="4000">
                <a:latin typeface="+mj-lt"/>
                <a:cs typeface="Georgia"/>
              </a:defRPr>
            </a:lvl1pPr>
          </a:lstStyle>
          <a:p>
            <a:r>
              <a:rPr lang="en-US" dirty="0" smtClean="0"/>
              <a:t>Click to edit Master Presentation Title</a:t>
            </a:r>
            <a:endParaRPr 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85800" y="3581400"/>
            <a:ext cx="7772400" cy="312274"/>
          </a:xfrm>
        </p:spPr>
        <p:txBody>
          <a:bodyPr/>
          <a:lstStyle>
            <a:lvl1pPr marL="0" indent="0">
              <a:buFontTx/>
              <a:buNone/>
              <a:defRPr sz="2000" b="1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Presenter Name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3893820"/>
            <a:ext cx="7772400" cy="44958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1" baseline="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Click to edit Master Presenter Title, and Department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5943600"/>
            <a:ext cx="7772400" cy="4572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Click to edit Master Presentation 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85800" y="4343400"/>
            <a:ext cx="7772400" cy="251901"/>
          </a:xfrm>
        </p:spPr>
        <p:txBody>
          <a:bodyPr tIns="0" anchor="t" anchorCtr="0"/>
          <a:lstStyle>
            <a:lvl1pPr marL="0" indent="0">
              <a:buNone/>
              <a:defRPr sz="1400" baseline="0">
                <a:solidFill>
                  <a:srgbClr val="6E6E6E"/>
                </a:solidFill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Presenter Email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85800" y="5410200"/>
            <a:ext cx="7772400" cy="260228"/>
          </a:xfrm>
        </p:spPr>
        <p:txBody>
          <a:bodyPr/>
          <a:lstStyle>
            <a:lvl1pPr marL="0" indent="0">
              <a:buNone/>
              <a:defRPr sz="1200" b="1" baseline="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Click to edit Master Event Title or Audience Name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685800" y="5683372"/>
            <a:ext cx="7772400" cy="260228"/>
          </a:xfrm>
        </p:spPr>
        <p:txBody>
          <a:bodyPr/>
          <a:lstStyle>
            <a:lvl1pPr marL="0" indent="0">
              <a:buNone/>
              <a:defRPr sz="1200" baseline="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Click to edit Master Presentation Location</a:t>
            </a:r>
            <a:endParaRPr lang="en-US" dirty="0"/>
          </a:p>
        </p:txBody>
      </p:sp>
    </p:spTree>
  </p:cSld>
  <p:clrMapOvr>
    <a:masterClrMapping/>
  </p:clrMapOvr>
  <p:transition spd="med">
    <p:wip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943600" y="6485514"/>
            <a:ext cx="3200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800" dirty="0" smtClean="0">
                <a:solidFill>
                  <a:srgbClr val="6E6E6E"/>
                </a:solidFill>
                <a:latin typeface="+mn-lt"/>
                <a:ea typeface="Arial" pitchFamily="-110" charset="0"/>
                <a:cs typeface="Arial" pitchFamily="-110" charset="0"/>
              </a:rPr>
              <a:t>© Michigan </a:t>
            </a:r>
            <a:r>
              <a:rPr lang="en-US" sz="800" dirty="0">
                <a:solidFill>
                  <a:srgbClr val="6E6E6E"/>
                </a:solidFill>
                <a:latin typeface="+mn-lt"/>
                <a:ea typeface="Arial" pitchFamily="-110" charset="0"/>
                <a:cs typeface="Arial" pitchFamily="-110" charset="0"/>
              </a:rPr>
              <a:t>State University Board of Trustees</a:t>
            </a:r>
          </a:p>
          <a:p>
            <a:endParaRPr lang="en-US" sz="900" dirty="0">
              <a:solidFill>
                <a:srgbClr val="6E6E6E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pic>
        <p:nvPicPr>
          <p:cNvPr id="5" name="Picture 5" descr="Logo for Michigan State University | University Outreach and Engagement"/>
          <p:cNvPicPr>
            <a:picLocks noChangeAspect="1"/>
          </p:cNvPicPr>
          <p:nvPr/>
        </p:nvPicPr>
        <p:blipFill>
          <a:blip r:embed="rId2" cstate="print"/>
          <a:srcRect r="8183"/>
          <a:stretch>
            <a:fillRect/>
          </a:stretch>
        </p:blipFill>
        <p:spPr bwMode="auto">
          <a:xfrm>
            <a:off x="6035040" y="6019800"/>
            <a:ext cx="2938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7200" y="321058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6E6E6E"/>
                </a:solidFill>
                <a:latin typeface="+mn-lt"/>
              </a:rPr>
              <a:t>University</a:t>
            </a:r>
            <a:r>
              <a:rPr lang="en-US" sz="1400" b="1" baseline="0" dirty="0" smtClean="0">
                <a:solidFill>
                  <a:srgbClr val="6E6E6E"/>
                </a:solidFill>
                <a:latin typeface="+mn-lt"/>
              </a:rPr>
              <a:t> Outreach and Engagement</a:t>
            </a:r>
          </a:p>
          <a:p>
            <a:r>
              <a:rPr lang="en-US" sz="1400" b="0" dirty="0" smtClean="0">
                <a:solidFill>
                  <a:srgbClr val="6E6E6E"/>
                </a:solidFill>
                <a:latin typeface="+mn-lt"/>
              </a:rPr>
              <a:t>Michigan State University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812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8453B"/>
                </a:solidFill>
                <a:latin typeface="+mj-lt"/>
              </a:rPr>
              <a:t>Contact Information</a:t>
            </a:r>
            <a:endParaRPr lang="en-US" sz="2800" dirty="0">
              <a:latin typeface="+mj-lt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971800"/>
            <a:ext cx="5486400" cy="304800"/>
          </a:xfrm>
        </p:spPr>
        <p:txBody>
          <a:bodyPr/>
          <a:lstStyle>
            <a:lvl1pPr marL="0" indent="0">
              <a:buFontTx/>
              <a:buNone/>
              <a:defRPr sz="1400" b="1" baseline="0">
                <a:solidFill>
                  <a:srgbClr val="6E6E6E"/>
                </a:solidFill>
                <a:latin typeface="+mj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add your department name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504420"/>
            <a:ext cx="5486400" cy="3810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add your name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733799"/>
            <a:ext cx="5486400" cy="911350"/>
          </a:xfrm>
        </p:spPr>
        <p:txBody>
          <a:bodyPr/>
          <a:lstStyle>
            <a:lvl1pPr marL="0" indent="0">
              <a:buNone/>
              <a:defRPr sz="1400" baseline="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Click to add your departmental address</a:t>
            </a:r>
          </a:p>
          <a:p>
            <a:pPr lvl="0"/>
            <a:endParaRPr lang="en-US" dirty="0" smtClean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4648200"/>
            <a:ext cx="5486400" cy="1219200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200" baseline="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Click to add your contact information. Suggested information to add:</a:t>
            </a:r>
            <a:br>
              <a:rPr lang="en-US" dirty="0" smtClean="0"/>
            </a:br>
            <a:r>
              <a:rPr lang="en-US" dirty="0" smtClean="0"/>
              <a:t>Phone:</a:t>
            </a:r>
            <a:br>
              <a:rPr lang="en-US" dirty="0" smtClean="0"/>
            </a:br>
            <a:r>
              <a:rPr lang="en-US" dirty="0" smtClean="0"/>
              <a:t>Fax:</a:t>
            </a:r>
            <a:br>
              <a:rPr lang="en-US" dirty="0" smtClean="0"/>
            </a:br>
            <a:r>
              <a:rPr lang="en-US" dirty="0" smtClean="0"/>
              <a:t>E-mail:</a:t>
            </a:r>
            <a:br>
              <a:rPr lang="en-US" dirty="0" smtClean="0"/>
            </a:br>
            <a:r>
              <a:rPr lang="en-US" dirty="0" smtClean="0"/>
              <a:t>Web:</a:t>
            </a:r>
          </a:p>
        </p:txBody>
      </p:sp>
    </p:spTree>
    <p:extLst>
      <p:ext uri="{BB962C8B-B14F-4D97-AF65-F5344CB8AC3E}">
        <p14:creationId xmlns:p14="http://schemas.microsoft.com/office/powerpoint/2010/main" val="3063114181"/>
      </p:ext>
    </p:extLst>
  </p:cSld>
  <p:clrMapOvr>
    <a:masterClrMapping/>
  </p:clrMapOvr>
  <p:transition spd="med">
    <p:wipe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SUwordmark-UOE-reverse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6036" y="-100012"/>
            <a:ext cx="5029201" cy="91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371600"/>
            <a:ext cx="777240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63240"/>
            <a:ext cx="7162800" cy="2590800"/>
          </a:xfrm>
        </p:spPr>
        <p:txBody>
          <a:bodyPr/>
          <a:lstStyle>
            <a:lvl1pPr marL="0" indent="0">
              <a:buFontTx/>
              <a:buNone/>
              <a:defRPr sz="2000" b="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124200"/>
            <a:ext cx="8305800" cy="6096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CFC09-0C7D-4AC7-BFD7-BDB7E34ADEF7}" type="datetime1">
              <a:rPr lang="en-US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550026"/>
            <a:ext cx="3581400" cy="307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2010 Michigan State University Board of Trustees 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3200"/>
            <a:ext cx="7772400" cy="1371600"/>
          </a:xfrm>
        </p:spPr>
        <p:txBody>
          <a:bodyPr anchor="b" anchorCtr="0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4114800"/>
            <a:ext cx="7772400" cy="1500187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4237" y="1600200"/>
            <a:ext cx="3740727" cy="2286000"/>
          </a:xfrm>
        </p:spPr>
        <p:txBody>
          <a:bodyPr/>
          <a:lstStyle>
            <a:lvl1pPr>
              <a:defRPr sz="1800">
                <a:solidFill>
                  <a:srgbClr val="464646"/>
                </a:solidFill>
              </a:defRPr>
            </a:lvl1pPr>
            <a:lvl2pPr>
              <a:defRPr sz="1600">
                <a:solidFill>
                  <a:srgbClr val="464646"/>
                </a:solidFill>
              </a:defRPr>
            </a:lvl2pPr>
            <a:lvl3pPr>
              <a:defRPr sz="1400">
                <a:solidFill>
                  <a:srgbClr val="464646"/>
                </a:solidFill>
              </a:defRPr>
            </a:lvl3pPr>
            <a:lvl4pPr>
              <a:defRPr sz="1200">
                <a:solidFill>
                  <a:srgbClr val="464646"/>
                </a:solidFill>
              </a:defRPr>
            </a:lvl4pPr>
            <a:lvl5pPr>
              <a:defRPr sz="1100">
                <a:solidFill>
                  <a:srgbClr val="46464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037" y="1600200"/>
            <a:ext cx="3740727" cy="2286000"/>
          </a:xfrm>
        </p:spPr>
        <p:txBody>
          <a:bodyPr/>
          <a:lstStyle>
            <a:lvl1pPr>
              <a:defRPr sz="1800">
                <a:solidFill>
                  <a:srgbClr val="464646"/>
                </a:solidFill>
              </a:defRPr>
            </a:lvl1pPr>
            <a:lvl2pPr>
              <a:defRPr sz="1600">
                <a:solidFill>
                  <a:srgbClr val="464646"/>
                </a:solidFill>
              </a:defRPr>
            </a:lvl2pPr>
            <a:lvl3pPr>
              <a:defRPr sz="1400">
                <a:solidFill>
                  <a:srgbClr val="464646"/>
                </a:solidFill>
              </a:defRPr>
            </a:lvl3pPr>
            <a:lvl4pPr>
              <a:defRPr sz="1200">
                <a:solidFill>
                  <a:srgbClr val="464646"/>
                </a:solidFill>
              </a:defRPr>
            </a:lvl4pPr>
            <a:lvl5pPr>
              <a:defRPr sz="1100">
                <a:solidFill>
                  <a:srgbClr val="46464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wipe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464646"/>
                </a:solidFill>
              </a:defRPr>
            </a:lvl1pPr>
            <a:lvl2pPr>
              <a:defRPr sz="2000">
                <a:solidFill>
                  <a:srgbClr val="464646"/>
                </a:solidFill>
              </a:defRPr>
            </a:lvl2pPr>
            <a:lvl3pPr>
              <a:defRPr sz="1800">
                <a:solidFill>
                  <a:srgbClr val="464646"/>
                </a:solidFill>
              </a:defRPr>
            </a:lvl3pPr>
            <a:lvl4pPr>
              <a:defRPr sz="1600">
                <a:solidFill>
                  <a:srgbClr val="464646"/>
                </a:solidFill>
              </a:defRPr>
            </a:lvl4pPr>
            <a:lvl5pPr>
              <a:defRPr sz="1600">
                <a:solidFill>
                  <a:srgbClr val="46464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464646"/>
                </a:solidFill>
              </a:defRPr>
            </a:lvl1pPr>
            <a:lvl2pPr>
              <a:defRPr sz="2000">
                <a:solidFill>
                  <a:srgbClr val="464646"/>
                </a:solidFill>
              </a:defRPr>
            </a:lvl2pPr>
            <a:lvl3pPr>
              <a:defRPr sz="1800">
                <a:solidFill>
                  <a:srgbClr val="464646"/>
                </a:solidFill>
              </a:defRPr>
            </a:lvl3pPr>
            <a:lvl4pPr>
              <a:defRPr sz="1600">
                <a:solidFill>
                  <a:srgbClr val="464646"/>
                </a:solidFill>
              </a:defRPr>
            </a:lvl4pPr>
            <a:lvl5pPr>
              <a:defRPr sz="1600">
                <a:solidFill>
                  <a:srgbClr val="46464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0600"/>
            <a:ext cx="8229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612775"/>
            <a:ext cx="8229600" cy="4114800"/>
          </a:xfrm>
        </p:spPr>
        <p:txBody>
          <a:bodyPr anchor="ctr" anchorCtr="1"/>
          <a:lstStyle>
            <a:lvl1pPr marL="0" indent="0" algn="ctr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367338"/>
            <a:ext cx="82296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Screen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>
            <a:lvl1pPr marL="0" indent="0" algn="ctr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0" y="6291075"/>
            <a:ext cx="9144000" cy="566925"/>
          </a:xfrm>
          <a:solidFill>
            <a:schemeClr val="tx1">
              <a:lumMod val="50000"/>
              <a:alpha val="91000"/>
            </a:schemeClr>
          </a:solidFill>
        </p:spPr>
        <p:txBody>
          <a:bodyPr tIns="91440" bIns="91440" anchor="t" anchorCtr="0"/>
          <a:lstStyle>
            <a:lvl1pPr marL="0" indent="0">
              <a:buNone/>
              <a:defRPr sz="900" baseline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photo caption</a:t>
            </a:r>
          </a:p>
        </p:txBody>
      </p:sp>
    </p:spTree>
    <p:extLst>
      <p:ext uri="{BB962C8B-B14F-4D97-AF65-F5344CB8AC3E}">
        <p14:creationId xmlns:p14="http://schemas.microsoft.com/office/powerpoint/2010/main" val="3126454758"/>
      </p:ext>
    </p:extLst>
  </p:cSld>
  <p:clrMapOvr>
    <a:masterClrMapping/>
  </p:clrMapOvr>
  <p:transition spd="med">
    <p:wipe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3" r:id="rId1"/>
    <p:sldLayoutId id="2147484584" r:id="rId2"/>
    <p:sldLayoutId id="2147484585" r:id="rId3"/>
    <p:sldLayoutId id="2147484586" r:id="rId4"/>
    <p:sldLayoutId id="2147484587" r:id="rId5"/>
    <p:sldLayoutId id="2147484588" r:id="rId6"/>
    <p:sldLayoutId id="2147484589" r:id="rId7"/>
    <p:sldLayoutId id="2147484590" r:id="rId8"/>
    <p:sldLayoutId id="2147484591" r:id="rId9"/>
    <p:sldLayoutId id="2147484592" r:id="rId10"/>
    <p:sldLayoutId id="2147484593" r:id="rId11"/>
    <p:sldLayoutId id="2147484594" r:id="rId12"/>
  </p:sldLayoutIdLst>
  <p:transition spd="med">
    <p:wip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18453B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76903"/>
          </a:solidFill>
          <a:latin typeface="Times" pitchFamily="48" charset="0"/>
          <a:ea typeface="ＭＳ Ｐゴシック" pitchFamily="-110" charset="-128"/>
          <a:cs typeface="ＭＳ Ｐゴシック" pitchFamily="-11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76903"/>
          </a:solidFill>
          <a:latin typeface="Times" pitchFamily="48" charset="0"/>
          <a:ea typeface="ＭＳ Ｐゴシック" pitchFamily="-110" charset="-128"/>
          <a:cs typeface="ＭＳ Ｐゴシック" pitchFamily="-11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76903"/>
          </a:solidFill>
          <a:latin typeface="Times" pitchFamily="48" charset="0"/>
          <a:ea typeface="ＭＳ Ｐゴシック" pitchFamily="-110" charset="-128"/>
          <a:cs typeface="ＭＳ Ｐゴシック" pitchFamily="-11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76903"/>
          </a:solidFill>
          <a:latin typeface="Times" pitchFamily="48" charset="0"/>
          <a:ea typeface="ＭＳ Ｐゴシック" pitchFamily="-110" charset="-128"/>
          <a:cs typeface="ＭＳ Ｐゴシック" pitchFamily="-11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76903"/>
          </a:solidFill>
          <a:latin typeface="Times" pitchFamily="4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76903"/>
          </a:solidFill>
          <a:latin typeface="Times" pitchFamily="4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76903"/>
          </a:solidFill>
          <a:latin typeface="Times" pitchFamily="4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76903"/>
          </a:solidFill>
          <a:latin typeface="Times" pitchFamily="4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ＭＳ Ｐゴシック" pitchFamily="-11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ＭＳ Ｐゴシック" pitchFamily="-11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ＭＳ Ｐゴシック" pitchFamily="-11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ＭＳ Ｐゴシック" pitchFamily="-11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66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66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66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615106"/>
            <a:ext cx="9143999" cy="3429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Unfurling Your CES Project Worksheet</a:t>
            </a:r>
            <a:br>
              <a:rPr lang="en-US" b="1" dirty="0" smtClean="0"/>
            </a:br>
            <a:r>
              <a:rPr lang="en-US" sz="2200" b="1" dirty="0" smtClean="0"/>
              <a:t>(</a:t>
            </a:r>
            <a:r>
              <a:rPr lang="en-US" sz="2200" i="1" dirty="0" smtClean="0"/>
              <a:t>Doberneck &amp; Carmichael, 2020</a:t>
            </a:r>
            <a:r>
              <a:rPr lang="en-US" sz="2200" dirty="0" smtClean="0"/>
              <a:t>)</a:t>
            </a:r>
            <a:endParaRPr lang="en-US" sz="2200" b="1" dirty="0"/>
          </a:p>
        </p:txBody>
      </p:sp>
      <p:graphicFrame>
        <p:nvGraphicFramePr>
          <p:cNvPr id="4" name="Content Placeholder 3" descr="The Unfurling Tool has 5 columns. Column 1 is for topic and the choice between disciplinary and interdisciplinary venues for sharing. Column 2 is for sub-audience with choices about research, teaching and learning, methods, and community-engaged scholarship. Column 3 is for type of article. Column 4 is for potential journals or academic conferences. and Column 5 is for potential public or practitioner products." title="Blank Unfurling Tool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12548"/>
              </p:ext>
            </p:extLst>
          </p:nvPr>
        </p:nvGraphicFramePr>
        <p:xfrm>
          <a:off x="0" y="1314451"/>
          <a:ext cx="9144000" cy="586175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24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6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7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7346">
                  <a:extLst>
                    <a:ext uri="{9D8B030D-6E8A-4147-A177-3AD203B41FA5}">
                      <a16:colId xmlns:a16="http://schemas.microsoft.com/office/drawing/2014/main" val="2551384708"/>
                    </a:ext>
                  </a:extLst>
                </a:gridCol>
              </a:tblGrid>
              <a:tr h="8833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Topic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88" marR="52088" marT="26045" marB="26045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</a:rPr>
                        <a:t>Sub-Audience</a:t>
                      </a:r>
                      <a:endParaRPr lang="en-US" sz="1800" kern="1200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88" marR="52088" marT="26045" marB="26045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entury Gothic" panose="020B0502020202020204" pitchFamily="34" charset="0"/>
                        <a:buNone/>
                      </a:pPr>
                      <a:r>
                        <a:rPr lang="en-US" sz="1800" dirty="0" smtClean="0">
                          <a:effectLst/>
                        </a:rPr>
                        <a:t>Type of Article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88" marR="52088" marT="26045" marB="26045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Potential</a:t>
                      </a:r>
                      <a:r>
                        <a:rPr lang="en-US" sz="1800" baseline="0" dirty="0" smtClean="0">
                          <a:effectLst/>
                        </a:rPr>
                        <a:t> Journals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 Academic Conferences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88" marR="52088" marT="26045" marB="26045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Potential Public or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Practitioner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Products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88" marR="52088" marT="26045" marB="26045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2401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88" marR="52088" marT="26045" marB="26045">
                    <a:solidFill>
                      <a:srgbClr val="CA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effectLst/>
                        </a:rPr>
                        <a:t>Disciplinary</a:t>
                      </a:r>
                      <a:endParaRPr lang="en-US" sz="1400" b="1" dirty="0">
                        <a:effectLst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kern="1200" dirty="0" smtClean="0">
                          <a:effectLst/>
                        </a:rPr>
                        <a:t>Research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kern="1200" dirty="0" smtClean="0">
                          <a:effectLst/>
                        </a:rPr>
                        <a:t>Teaching</a:t>
                      </a:r>
                      <a:r>
                        <a:rPr lang="en-US" sz="1400" kern="1200" baseline="0" dirty="0" smtClean="0">
                          <a:effectLst/>
                        </a:rPr>
                        <a:t> &amp; L</a:t>
                      </a:r>
                      <a:r>
                        <a:rPr lang="en-US" sz="1400" kern="1200" dirty="0" smtClean="0">
                          <a:effectLst/>
                        </a:rPr>
                        <a:t>earning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kern="1200" dirty="0" smtClean="0">
                          <a:effectLst/>
                        </a:rPr>
                        <a:t>Methods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kern="1200" dirty="0" smtClean="0">
                          <a:effectLst/>
                        </a:rPr>
                        <a:t>Community-Engaged Scholarship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kern="1200" dirty="0" smtClean="0">
                        <a:effectLst/>
                      </a:endParaRPr>
                    </a:p>
                  </a:txBody>
                  <a:tcPr marL="52088" marR="52088" marT="26045" marB="26045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+mj-lt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</a:rPr>
                        <a:t>Conceptual 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</a:rPr>
                        <a:t>framework, program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</a:rPr>
                        <a:t>theory,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models</a:t>
                      </a:r>
                    </a:p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+mj-lt"/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+mj-lt"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Program description, case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study</a:t>
                      </a:r>
                    </a:p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+mj-lt"/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+mj-lt"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Methods or processes for partnership or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engagement</a:t>
                      </a:r>
                    </a:p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+mj-lt"/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Results or Impacts on 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85750" marR="0" lvl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community </a:t>
                      </a:r>
                    </a:p>
                    <a:p>
                      <a:pPr marL="285750" marR="0" lvl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students </a:t>
                      </a:r>
                    </a:p>
                    <a:p>
                      <a:pPr marL="285750" marR="0" lvl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faculty </a:t>
                      </a:r>
                    </a:p>
                    <a:p>
                      <a:pPr marL="285750" marR="0" lvl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organization</a:t>
                      </a:r>
                    </a:p>
                    <a:p>
                      <a:pPr marL="285750" marR="0" lvl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institution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+mj-lt"/>
                        <a:buNone/>
                      </a:pP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+mj-lt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Reflections: critiques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, lessons learned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88" marR="52088" marT="26045" marB="26045">
                    <a:solidFill>
                      <a:srgbClr val="CA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88" marR="52088" marT="26045" marB="2604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88" marR="52088" marT="26045" marB="26045">
                    <a:solidFill>
                      <a:srgbClr val="CAC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5395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601" marR="92601" marT="46301" marB="46301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effectLst/>
                        </a:rPr>
                        <a:t>Interdisciplinary</a:t>
                      </a:r>
                      <a:endParaRPr lang="en-US" sz="1400" b="1" dirty="0" smtClean="0">
                        <a:effectLst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kern="1200" dirty="0" smtClean="0">
                          <a:effectLst/>
                        </a:rPr>
                        <a:t>Research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kern="1200" dirty="0" smtClean="0">
                          <a:effectLst/>
                        </a:rPr>
                        <a:t>Teaching</a:t>
                      </a:r>
                      <a:r>
                        <a:rPr lang="en-US" sz="1400" kern="1200" baseline="0" dirty="0" smtClean="0">
                          <a:effectLst/>
                        </a:rPr>
                        <a:t> &amp; L</a:t>
                      </a:r>
                      <a:r>
                        <a:rPr lang="en-US" sz="1400" kern="1200" dirty="0" smtClean="0">
                          <a:effectLst/>
                        </a:rPr>
                        <a:t>earning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kern="1200" dirty="0" smtClean="0">
                          <a:effectLst/>
                        </a:rPr>
                        <a:t>Methods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smtClean="0">
                          <a:effectLst/>
                        </a:rPr>
                        <a:t>Community-Engaged Scholarship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88" marR="52088" marT="26045" marB="26045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601" marR="92601" marT="46301" marB="4630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88" marR="52088" marT="26045" marB="2604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88" marR="52088" marT="26045" marB="26045">
                    <a:solidFill>
                      <a:srgbClr val="CAC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 bwMode="auto">
          <a:xfrm flipV="1">
            <a:off x="894638" y="2954575"/>
            <a:ext cx="684819" cy="822466"/>
          </a:xfrm>
          <a:prstGeom prst="straightConnector1">
            <a:avLst/>
          </a:prstGeom>
          <a:noFill/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>
            <a:off x="894639" y="3777041"/>
            <a:ext cx="660614" cy="935517"/>
          </a:xfrm>
          <a:prstGeom prst="straightConnector1">
            <a:avLst/>
          </a:prstGeom>
          <a:noFill/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104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E2014">
  <a:themeElements>
    <a:clrScheme name="UOE Color Theme">
      <a:dk1>
        <a:srgbClr val="464646"/>
      </a:dk1>
      <a:lt1>
        <a:sysClr val="window" lastClr="FFFFFF"/>
      </a:lt1>
      <a:dk2>
        <a:srgbClr val="18453B"/>
      </a:dk2>
      <a:lt2>
        <a:srgbClr val="EEECE1"/>
      </a:lt2>
      <a:accent1>
        <a:srgbClr val="044C7F"/>
      </a:accent1>
      <a:accent2>
        <a:srgbClr val="9E0B0F"/>
      </a:accent2>
      <a:accent3>
        <a:srgbClr val="3C9C2A"/>
      </a:accent3>
      <a:accent4>
        <a:srgbClr val="615083"/>
      </a:accent4>
      <a:accent5>
        <a:srgbClr val="007B82"/>
      </a:accent5>
      <a:accent6>
        <a:srgbClr val="F16027"/>
      </a:accent6>
      <a:hlink>
        <a:srgbClr val="3C9C2A"/>
      </a:hlink>
      <a:folHlink>
        <a:srgbClr val="3C9C2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4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4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476903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476903"/>
        </a:hlink>
        <a:folHlink>
          <a:srgbClr val="4769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10110</TotalTime>
  <Words>78</Words>
  <Application>Microsoft Office PowerPoint</Application>
  <PresentationFormat>Letter Paper (8.5x11 in)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Arial</vt:lpstr>
      <vt:lpstr>Calibri</vt:lpstr>
      <vt:lpstr>Century Gothic</vt:lpstr>
      <vt:lpstr>Georgia</vt:lpstr>
      <vt:lpstr>Symbol</vt:lpstr>
      <vt:lpstr>Times</vt:lpstr>
      <vt:lpstr>Times New Roman</vt:lpstr>
      <vt:lpstr>Wingdings</vt:lpstr>
      <vt:lpstr>UOE2014</vt:lpstr>
      <vt:lpstr>Unfurling Your CES Project Worksheet (Doberneck &amp; Carmichael, 2020)</vt:lpstr>
    </vt:vector>
  </TitlesOfParts>
  <Company>University Outreach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Linda Chapel Jackson</dc:creator>
  <cp:lastModifiedBy>Diane Doberneck</cp:lastModifiedBy>
  <cp:revision>966</cp:revision>
  <cp:lastPrinted>2017-04-13T15:51:56Z</cp:lastPrinted>
  <dcterms:created xsi:type="dcterms:W3CDTF">2010-02-16T18:44:32Z</dcterms:created>
  <dcterms:modified xsi:type="dcterms:W3CDTF">2021-04-26T17:35:39Z</dcterms:modified>
</cp:coreProperties>
</file>